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1816f5af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01816f5af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01816f5af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01816f5af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1816f5af5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01816f5af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01816f5af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01816f5af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01816f5af5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01816f5af5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01816f5af5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01816f5af5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1816f5af5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01816f5af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01816f5af5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01816f5af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01816f5af5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01816f5af5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01816f5af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01816f5af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01816f5af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01816f5af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01816f5af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01816f5af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01816f5af5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01816f5af5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01816f5af5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01816f5af5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01816f5af5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01816f5af5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0350b8ab6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0350b8ab6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0350b8ab6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0350b8ab6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0350b8ab6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0350b8ab6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dc3f658e2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dc3f658e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dc3f658e2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dc3f658e2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01816f5af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01816f5af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01816f5af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01816f5af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0350b8ab6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0350b8ab6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01816f5af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01816f5af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01816f5af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01816f5af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1816f5af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1816f5af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1816f5af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01816f5af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g"/><Relationship Id="rId4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jpg"/><Relationship Id="rId4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Relationship Id="rId4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Relationship Id="rId4" Type="http://schemas.openxmlformats.org/officeDocument/2006/relationships/image" Target="../media/image2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163350" y="195825"/>
            <a:ext cx="4682700" cy="91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Skiftesverk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184775" y="2485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Gögalunds Såg &amp; Hantverk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53350" cy="487112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887325" y="1017075"/>
            <a:ext cx="256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Board frame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Hörnskarv, dold tapp</a:t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11700" y="1152475"/>
            <a:ext cx="3579300" cy="36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sv"/>
              <a:t>Bäst väder skydd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Tidskrävande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Högre krav på virket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Komplicerar utslagning gavlar</a:t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8675" y="370338"/>
            <a:ext cx="4665699" cy="34992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414000" y="4308475"/>
            <a:ext cx="369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Sill plate corner joint with hidden tennon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98850" y="95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Hörnskarv, snett hak</a:t>
            </a:r>
            <a:endParaRPr/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0" y="523100"/>
            <a:ext cx="3247200" cy="36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sv"/>
              <a:t>Underlättar utslagning gavlar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sv"/>
              <a:t>Snygg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Stor yta exponerat ändträ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Känslig vid byggnation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1150" y="523100"/>
            <a:ext cx="2865732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7202" y="668652"/>
            <a:ext cx="2691250" cy="358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322775" y="4392675"/>
            <a:ext cx="47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Sill plate corner joint with snett hak :-)  and fork tennon</a:t>
            </a:r>
            <a:endParaRPr/>
          </a:p>
        </p:txBody>
      </p:sp>
      <p:sp>
        <p:nvSpPr>
          <p:cNvPr id="145" name="Google Shape;145;p23"/>
          <p:cNvSpPr/>
          <p:nvPr/>
        </p:nvSpPr>
        <p:spPr>
          <a:xfrm>
            <a:off x="3247200" y="4483875"/>
            <a:ext cx="240300" cy="2178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12437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Takbjälkar/Bindbjälkar, hak och spår för vindbräda</a:t>
            </a:r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225" y="559126"/>
            <a:ext cx="3406351" cy="454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275" y="1575075"/>
            <a:ext cx="4612451" cy="34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308750" y="750825"/>
            <a:ext cx="401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Tie beams with joinery for wind stopping plank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>
            <a:off x="141425" y="53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Stolpar &amp; tappar</a:t>
            </a:r>
            <a:endParaRPr/>
          </a:p>
        </p:txBody>
      </p:sp>
      <p:sp>
        <p:nvSpPr>
          <p:cNvPr id="159" name="Google Shape;159;p25"/>
          <p:cNvSpPr txBox="1"/>
          <p:nvPr>
            <p:ph idx="1" type="body"/>
          </p:nvPr>
        </p:nvSpPr>
        <p:spPr>
          <a:xfrm>
            <a:off x="171350" y="525225"/>
            <a:ext cx="307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v">
                <a:solidFill>
                  <a:schemeClr val="dk1"/>
                </a:solidFill>
              </a:rPr>
              <a:t>Öra och dubbelöra för tätning mot drag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/>
          </a:blip>
          <a:srcRect b="0" l="0" r="0" t="-1050"/>
          <a:stretch/>
        </p:blipFill>
        <p:spPr>
          <a:xfrm>
            <a:off x="4715800" y="476088"/>
            <a:ext cx="5450701" cy="408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625" y="1314150"/>
            <a:ext cx="4260301" cy="319521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 txBox="1"/>
          <p:nvPr/>
        </p:nvSpPr>
        <p:spPr>
          <a:xfrm>
            <a:off x="357875" y="4638275"/>
            <a:ext cx="56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Post and </a:t>
            </a:r>
            <a:r>
              <a:rPr lang="sv"/>
              <a:t>tenon with ear and double ear for wind stopping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141425" y="53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Stolpar &amp; tappar</a:t>
            </a:r>
            <a:endParaRPr/>
          </a:p>
        </p:txBody>
      </p:sp>
      <p:sp>
        <p:nvSpPr>
          <p:cNvPr id="168" name="Google Shape;168;p26"/>
          <p:cNvSpPr txBox="1"/>
          <p:nvPr>
            <p:ph idx="1" type="body"/>
          </p:nvPr>
        </p:nvSpPr>
        <p:spPr>
          <a:xfrm>
            <a:off x="185375" y="626075"/>
            <a:ext cx="307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solidFill>
                  <a:schemeClr val="dk1"/>
                </a:solidFill>
              </a:rPr>
              <a:t>Spår för bålar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v">
                <a:solidFill>
                  <a:schemeClr val="dk1"/>
                </a:solidFill>
              </a:rPr>
              <a:t>30 - 50mm breda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v">
                <a:solidFill>
                  <a:schemeClr val="dk1"/>
                </a:solidFill>
              </a:rPr>
              <a:t>Ca 10mm spel mellan bålens ändträ och spårets botten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v">
                <a:solidFill>
                  <a:schemeClr val="dk1"/>
                </a:solidFill>
              </a:rPr>
              <a:t>Djup ca 50mm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v">
                <a:solidFill>
                  <a:schemeClr val="dk1"/>
                </a:solidFill>
              </a:rPr>
              <a:t>Spårens bredd ca 10mm mindre än bålarna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775" y="149788"/>
            <a:ext cx="3632950" cy="484392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/>
        </p:nvSpPr>
        <p:spPr>
          <a:xfrm>
            <a:off x="385950" y="4175150"/>
            <a:ext cx="314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Post slot for plank joinery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>
            <p:ph type="title"/>
          </p:nvPr>
        </p:nvSpPr>
        <p:spPr>
          <a:xfrm>
            <a:off x="311700" y="13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Bålar</a:t>
            </a:r>
            <a:endParaRPr/>
          </a:p>
        </p:txBody>
      </p:sp>
      <p:sp>
        <p:nvSpPr>
          <p:cNvPr id="176" name="Google Shape;176;p27"/>
          <p:cNvSpPr txBox="1"/>
          <p:nvPr>
            <p:ph idx="1" type="body"/>
          </p:nvPr>
        </p:nvSpPr>
        <p:spPr>
          <a:xfrm>
            <a:off x="311700" y="86356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40 - 75 mm tjocka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0,5 - 7m långa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Min 250mm på höjden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Ek, fur, gran, bok, ask mfl</a:t>
            </a:r>
            <a:endParaRPr/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426" y="235813"/>
            <a:ext cx="3503875" cy="46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 txBox="1"/>
          <p:nvPr/>
        </p:nvSpPr>
        <p:spPr>
          <a:xfrm>
            <a:off x="589425" y="3291000"/>
            <a:ext cx="4133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Planks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1,5-3 “ thick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0,5-7m long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Min height 0,25m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Oak, spruce, pine, ashen, beech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>
            <p:ph type="title"/>
          </p:nvPr>
        </p:nvSpPr>
        <p:spPr>
          <a:xfrm>
            <a:off x="311700" y="13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Bålar, sammanfogning stolpe</a:t>
            </a:r>
            <a:endParaRPr/>
          </a:p>
        </p:txBody>
      </p:sp>
      <p:sp>
        <p:nvSpPr>
          <p:cNvPr id="184" name="Google Shape;184;p28"/>
          <p:cNvSpPr txBox="1"/>
          <p:nvPr>
            <p:ph idx="1" type="body"/>
          </p:nvPr>
        </p:nvSpPr>
        <p:spPr>
          <a:xfrm>
            <a:off x="73300" y="702725"/>
            <a:ext cx="3196200" cy="34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9075" y="1148176"/>
            <a:ext cx="6221801" cy="354662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/>
        </p:nvSpPr>
        <p:spPr>
          <a:xfrm>
            <a:off x="252625" y="3863500"/>
            <a:ext cx="201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Planks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-Joinery </a:t>
            </a:r>
            <a:r>
              <a:rPr lang="sv"/>
              <a:t>between</a:t>
            </a:r>
            <a:r>
              <a:rPr lang="sv"/>
              <a:t> plank and post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311700" y="13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Bålar, tätning mot drag och dubbning</a:t>
            </a:r>
            <a:endParaRPr/>
          </a:p>
        </p:txBody>
      </p:sp>
      <p:sp>
        <p:nvSpPr>
          <p:cNvPr id="192" name="Google Shape;192;p29"/>
          <p:cNvSpPr txBox="1"/>
          <p:nvPr>
            <p:ph idx="1" type="body"/>
          </p:nvPr>
        </p:nvSpPr>
        <p:spPr>
          <a:xfrm>
            <a:off x="73300" y="702725"/>
            <a:ext cx="3196200" cy="34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075" y="846625"/>
            <a:ext cx="4953725" cy="36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46625"/>
            <a:ext cx="4855800" cy="36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/>
          <p:nvPr/>
        </p:nvSpPr>
        <p:spPr>
          <a:xfrm>
            <a:off x="970575" y="1328175"/>
            <a:ext cx="57981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900"/>
              <a:t>Riktmärke 700mm mellan dubb</a:t>
            </a:r>
            <a:r>
              <a:rPr lang="sv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600"/>
              <a:t>beroende på virkets längd och beskaffenhet</a:t>
            </a:r>
            <a:endParaRPr sz="1600"/>
          </a:p>
        </p:txBody>
      </p:sp>
      <p:sp>
        <p:nvSpPr>
          <p:cNvPr id="196" name="Google Shape;196;p29"/>
          <p:cNvSpPr txBox="1"/>
          <p:nvPr/>
        </p:nvSpPr>
        <p:spPr>
          <a:xfrm>
            <a:off x="350850" y="4666350"/>
            <a:ext cx="482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Different joinery between planks, pegs distance 700mm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141425" y="36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Referensystem</a:t>
            </a:r>
            <a:endParaRPr/>
          </a:p>
        </p:txBody>
      </p:sp>
      <p:sp>
        <p:nvSpPr>
          <p:cNvPr id="202" name="Google Shape;202;p30"/>
          <p:cNvSpPr txBox="1"/>
          <p:nvPr>
            <p:ph idx="1" type="body"/>
          </p:nvPr>
        </p:nvSpPr>
        <p:spPr>
          <a:xfrm>
            <a:off x="296150" y="670525"/>
            <a:ext cx="3247200" cy="16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63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25"/>
              <a:buChar char="-"/>
            </a:pPr>
            <a:r>
              <a:rPr lang="sv" sz="1225">
                <a:solidFill>
                  <a:schemeClr val="dk1"/>
                </a:solidFill>
              </a:rPr>
              <a:t>Referenslinjer 40mm från yttre kanter och hörn på samtliga byggnadsdelar</a:t>
            </a:r>
            <a:endParaRPr sz="1225">
              <a:solidFill>
                <a:schemeClr val="dk1"/>
              </a:solidFill>
            </a:endParaRPr>
          </a:p>
          <a:p>
            <a:pPr indent="-3063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25"/>
              <a:buChar char="-"/>
            </a:pPr>
            <a:r>
              <a:rPr lang="sv" sz="1225">
                <a:solidFill>
                  <a:schemeClr val="dk1"/>
                </a:solidFill>
              </a:rPr>
              <a:t>Linjer för tappar, tapphål mm utslagna 40mm från referenslinjer</a:t>
            </a:r>
            <a:endParaRPr sz="1225">
              <a:solidFill>
                <a:schemeClr val="dk1"/>
              </a:solidFill>
            </a:endParaRPr>
          </a:p>
          <a:p>
            <a:pPr indent="-3063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25"/>
              <a:buChar char="-"/>
            </a:pPr>
            <a:r>
              <a:rPr lang="sv" sz="1225">
                <a:solidFill>
                  <a:schemeClr val="dk1"/>
                </a:solidFill>
              </a:rPr>
              <a:t>Referenslinjer representerar alltid våg, lod och byggnadens teoretiska mått.</a:t>
            </a:r>
            <a:endParaRPr sz="1225">
              <a:solidFill>
                <a:schemeClr val="dk1"/>
              </a:solidFill>
            </a:endParaRPr>
          </a:p>
          <a:p>
            <a:pPr indent="-3063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25"/>
              <a:buChar char="-"/>
            </a:pPr>
            <a:r>
              <a:rPr lang="sv" sz="1225">
                <a:solidFill>
                  <a:schemeClr val="dk1"/>
                </a:solidFill>
              </a:rPr>
              <a:t>Teoretiskt mått på byggnaden = måttangivelse på ritning minus 80mm</a:t>
            </a:r>
            <a:endParaRPr sz="1225">
              <a:solidFill>
                <a:schemeClr val="dk1"/>
              </a:solidFill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0150" y="506900"/>
            <a:ext cx="4585526" cy="458552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/>
        </p:nvSpPr>
        <p:spPr>
          <a:xfrm>
            <a:off x="355875" y="2396550"/>
            <a:ext cx="2886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v" sz="1200"/>
              <a:t>Vägghöjd, fönsterhöjd samt mått för återgångsmarkering markeras på en eller flera mätkäppar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v" sz="1200"/>
              <a:t>Referenslinjer på fotträ används under hela byggets gång för att ta ut mått på väggar, takstolar mm</a:t>
            </a:r>
            <a:endParaRPr sz="1200"/>
          </a:p>
        </p:txBody>
      </p:sp>
      <p:sp>
        <p:nvSpPr>
          <p:cNvPr id="205" name="Google Shape;205;p30"/>
          <p:cNvSpPr txBox="1"/>
          <p:nvPr/>
        </p:nvSpPr>
        <p:spPr>
          <a:xfrm>
            <a:off x="343825" y="4161125"/>
            <a:ext cx="3705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Scriberule using the sill plate for reference and </a:t>
            </a:r>
            <a:r>
              <a:rPr lang="sv"/>
              <a:t>measurement</a:t>
            </a:r>
            <a:r>
              <a:rPr lang="sv"/>
              <a:t>, reference line meeting in corner joint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>
            <p:ph type="title"/>
          </p:nvPr>
        </p:nvSpPr>
        <p:spPr>
          <a:xfrm>
            <a:off x="124400" y="87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Fullskalig utslagning, fotträ och golvbjälkar</a:t>
            </a:r>
            <a:endParaRPr/>
          </a:p>
        </p:txBody>
      </p:sp>
      <p:pic>
        <p:nvPicPr>
          <p:cNvPr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8863" y="726188"/>
            <a:ext cx="5710726" cy="428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1"/>
          <p:cNvSpPr txBox="1"/>
          <p:nvPr/>
        </p:nvSpPr>
        <p:spPr>
          <a:xfrm>
            <a:off x="124400" y="3962525"/>
            <a:ext cx="2771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Scriberule, sill plate and floor beams.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Placement of post is marked on sill plate</a:t>
            </a:r>
            <a:endParaRPr/>
          </a:p>
        </p:txBody>
      </p:sp>
      <p:sp>
        <p:nvSpPr>
          <p:cNvPr id="213" name="Google Shape;213;p31"/>
          <p:cNvSpPr txBox="1"/>
          <p:nvPr/>
        </p:nvSpPr>
        <p:spPr>
          <a:xfrm>
            <a:off x="308750" y="708725"/>
            <a:ext cx="2442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Invägning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Placering stolpar, strävor mm märks ut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158450" y="44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Tre typer av skiftesverk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209525" y="539475"/>
            <a:ext cx="193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Täta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Hybrider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Stolpverk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4275" y="173975"/>
            <a:ext cx="4746125" cy="266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525" y="1625325"/>
            <a:ext cx="3518176" cy="351817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4217250" y="3031375"/>
            <a:ext cx="4371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Three types of board frame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Sealed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Hybrid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Post and beam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124400" y="87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Fullskalig utslagning, lejder och takbjälkar</a:t>
            </a:r>
            <a:endParaRPr/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7675" y="660150"/>
            <a:ext cx="5812925" cy="43597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2"/>
          <p:cNvSpPr txBox="1"/>
          <p:nvPr/>
        </p:nvSpPr>
        <p:spPr>
          <a:xfrm>
            <a:off x="210475" y="3326650"/>
            <a:ext cx="2708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Scribe rule, top plate and tie beams on top of sill plate before marking.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Placement of posts are </a:t>
            </a:r>
            <a:r>
              <a:rPr lang="sv"/>
              <a:t>transferred</a:t>
            </a:r>
            <a:r>
              <a:rPr lang="sv"/>
              <a:t>  to top plats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Bring back lines is marked from each corner</a:t>
            </a:r>
            <a:endParaRPr/>
          </a:p>
        </p:txBody>
      </p:sp>
      <p:sp>
        <p:nvSpPr>
          <p:cNvPr id="221" name="Google Shape;221;p32"/>
          <p:cNvSpPr txBox="1"/>
          <p:nvPr/>
        </p:nvSpPr>
        <p:spPr>
          <a:xfrm>
            <a:off x="463125" y="870125"/>
            <a:ext cx="230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2"/>
          <p:cNvSpPr txBox="1"/>
          <p:nvPr/>
        </p:nvSpPr>
        <p:spPr>
          <a:xfrm>
            <a:off x="343825" y="750825"/>
            <a:ext cx="2505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Alla mått från fotträ överförs till lejder/takbjälkar innan påritning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Återgångsmarkering ritas på i alla hörnor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22265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Fullskalig utslagning, långsidor</a:t>
            </a:r>
            <a:endParaRPr/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550" y="587125"/>
            <a:ext cx="5948275" cy="446119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/>
          <p:nvPr/>
        </p:nvSpPr>
        <p:spPr>
          <a:xfrm>
            <a:off x="222650" y="3347150"/>
            <a:ext cx="28278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Scriberule, using sill plate as reference for scribing walls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ensuring correct angles and </a:t>
            </a:r>
            <a:r>
              <a:rPr lang="sv"/>
              <a:t>length/height of walls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Reference lines on sill plate is lined up with reference lines on corner posts</a:t>
            </a:r>
            <a:endParaRPr/>
          </a:p>
        </p:txBody>
      </p:sp>
      <p:sp>
        <p:nvSpPr>
          <p:cNvPr id="230" name="Google Shape;230;p33"/>
          <p:cNvSpPr txBox="1"/>
          <p:nvPr/>
        </p:nvSpPr>
        <p:spPr>
          <a:xfrm>
            <a:off x="498200" y="659600"/>
            <a:ext cx="2357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Långsidans fotträ placeras ovanpå gavelns fotträ.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Hörnstolparnas referenslinjer lodas in med fotträts referenslinjer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-633350" y="0"/>
            <a:ext cx="5316000" cy="6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Fullskalig utslagning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Gavlar &amp; Bålar</a:t>
            </a:r>
            <a:endParaRPr/>
          </a:p>
        </p:txBody>
      </p:sp>
      <p:pic>
        <p:nvPicPr>
          <p:cNvPr id="236" name="Google Shape;23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241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372" y="864850"/>
            <a:ext cx="2873849" cy="383182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4"/>
          <p:cNvSpPr txBox="1"/>
          <p:nvPr/>
        </p:nvSpPr>
        <p:spPr>
          <a:xfrm>
            <a:off x="198850" y="4696675"/>
            <a:ext cx="448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Scriberule, planks and gabel wall with bring back line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234500" y="122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Problematik</a:t>
            </a:r>
            <a:endParaRPr/>
          </a:p>
        </p:txBody>
      </p:sp>
      <p:sp>
        <p:nvSpPr>
          <p:cNvPr id="244" name="Google Shape;244;p35"/>
          <p:cNvSpPr txBox="1"/>
          <p:nvPr/>
        </p:nvSpPr>
        <p:spPr>
          <a:xfrm>
            <a:off x="322775" y="659600"/>
            <a:ext cx="42492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Tidskrävande, exempel skifte på 2m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30 - 40 m sammanfogning, jämf korsvirke ca 1,5m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28 - 35 träbitar som ska hanteras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Hörnstolpar 16 - 25 mötande träbitar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Vid höga krav på passform hanteras varje enskild båle många gånger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Kundunderlag och ekonomi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Sjunk och svällmån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3900" y="335100"/>
            <a:ext cx="4332675" cy="433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 txBox="1"/>
          <p:nvPr/>
        </p:nvSpPr>
        <p:spPr>
          <a:xfrm>
            <a:off x="343825" y="3269950"/>
            <a:ext cx="3901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Problems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Extremely</a:t>
            </a:r>
            <a:r>
              <a:rPr lang="sv"/>
              <a:t> time consuming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Lots of different timbers meeting each post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Each plank is handled many times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Problems with handling shrinking planks in spring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/>
          <p:nvPr>
            <p:ph type="title"/>
          </p:nvPr>
        </p:nvSpPr>
        <p:spPr>
          <a:xfrm>
            <a:off x="269600" y="80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Problematik, hantera bålarnas rörelse</a:t>
            </a:r>
            <a:endParaRPr/>
          </a:p>
        </p:txBody>
      </p:sp>
      <p:pic>
        <p:nvPicPr>
          <p:cNvPr id="252" name="Google Shape;25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8575" y="561600"/>
            <a:ext cx="3139406" cy="41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0381" y="561600"/>
            <a:ext cx="3139406" cy="41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6"/>
          <p:cNvSpPr txBox="1"/>
          <p:nvPr/>
        </p:nvSpPr>
        <p:spPr>
          <a:xfrm>
            <a:off x="322775" y="659600"/>
            <a:ext cx="2153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Fukthalt vid intimring av bålar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Hindra bålarna från att lyfta taket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Timra med färska bålar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Komprimering över tid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Årsringarnas orientering</a:t>
            </a:r>
            <a:endParaRPr/>
          </a:p>
        </p:txBody>
      </p:sp>
      <p:sp>
        <p:nvSpPr>
          <p:cNvPr id="255" name="Google Shape;255;p36"/>
          <p:cNvSpPr txBox="1"/>
          <p:nvPr/>
        </p:nvSpPr>
        <p:spPr>
          <a:xfrm>
            <a:off x="406975" y="2954175"/>
            <a:ext cx="404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6"/>
          <p:cNvSpPr txBox="1"/>
          <p:nvPr/>
        </p:nvSpPr>
        <p:spPr>
          <a:xfrm>
            <a:off x="0" y="3062200"/>
            <a:ext cx="4041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300"/>
              <a:t>Vertical movement of planks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sv" sz="1300"/>
              <a:t>Moisture content planks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sv" sz="1300"/>
              <a:t>Time of year affects margins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sv" sz="1300"/>
              <a:t>Prevent planks from lifting top plate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sv" sz="1300"/>
              <a:t>Check grain orientation</a:t>
            </a:r>
            <a:endParaRPr sz="13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>
            <p:ph type="title"/>
          </p:nvPr>
        </p:nvSpPr>
        <p:spPr>
          <a:xfrm>
            <a:off x="254550" y="187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Isolering, utvändig eller invändig</a:t>
            </a:r>
            <a:endParaRPr/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2950"/>
            <a:ext cx="4751725" cy="35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3250" y="655775"/>
            <a:ext cx="3058613" cy="407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7"/>
          <p:cNvSpPr txBox="1"/>
          <p:nvPr/>
        </p:nvSpPr>
        <p:spPr>
          <a:xfrm>
            <a:off x="247800" y="4617875"/>
            <a:ext cx="460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Insulate inside or outside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/>
          <p:nvPr>
            <p:ph type="title"/>
          </p:nvPr>
        </p:nvSpPr>
        <p:spPr>
          <a:xfrm>
            <a:off x="154025" y="70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Så här lägger man i en båle (för det mesta) </a:t>
            </a:r>
            <a:endParaRPr/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9150" y="705400"/>
            <a:ext cx="5600701" cy="420052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8"/>
          <p:cNvSpPr txBox="1"/>
          <p:nvPr/>
        </p:nvSpPr>
        <p:spPr>
          <a:xfrm>
            <a:off x="247775" y="773400"/>
            <a:ext cx="298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How to assemble planks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 txBox="1"/>
          <p:nvPr>
            <p:ph type="title"/>
          </p:nvPr>
        </p:nvSpPr>
        <p:spPr>
          <a:xfrm>
            <a:off x="51350" y="64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Träslag, kvalite och prioriteringar</a:t>
            </a:r>
            <a:endParaRPr/>
          </a:p>
        </p:txBody>
      </p:sp>
      <p:sp>
        <p:nvSpPr>
          <p:cNvPr id="277" name="Google Shape;277;p39"/>
          <p:cNvSpPr txBox="1"/>
          <p:nvPr/>
        </p:nvSpPr>
        <p:spPr>
          <a:xfrm>
            <a:off x="213150" y="697075"/>
            <a:ext cx="3726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300"/>
              <a:t>Stolpverk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sv" sz="1300"/>
              <a:t>Förhärskande vindriktning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sv" sz="1300"/>
              <a:t>Välja upp, ner in och ut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sv" sz="1300"/>
              <a:t>Prioritering fotträ, hörnstolpar, stolpar, lejder, takbjälkar</a:t>
            </a:r>
            <a:endParaRPr sz="1300"/>
          </a:p>
        </p:txBody>
      </p:sp>
      <p:pic>
        <p:nvPicPr>
          <p:cNvPr id="278" name="Google Shape;2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875" y="772125"/>
            <a:ext cx="3049932" cy="406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9"/>
          <p:cNvSpPr txBox="1"/>
          <p:nvPr/>
        </p:nvSpPr>
        <p:spPr>
          <a:xfrm>
            <a:off x="135150" y="1716525"/>
            <a:ext cx="3882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300"/>
              <a:t>Bålar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sv" sz="1300"/>
              <a:t>Sortering, nedersta skifte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sv" sz="1300"/>
              <a:t>Fördelning sidutbyte</a:t>
            </a:r>
            <a:endParaRPr sz="1300"/>
          </a:p>
        </p:txBody>
      </p:sp>
      <p:sp>
        <p:nvSpPr>
          <p:cNvPr id="280" name="Google Shape;280;p39"/>
          <p:cNvSpPr txBox="1"/>
          <p:nvPr/>
        </p:nvSpPr>
        <p:spPr>
          <a:xfrm>
            <a:off x="135150" y="3273825"/>
            <a:ext cx="43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9"/>
          <p:cNvSpPr txBox="1"/>
          <p:nvPr/>
        </p:nvSpPr>
        <p:spPr>
          <a:xfrm>
            <a:off x="179300" y="2501625"/>
            <a:ext cx="4325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200"/>
              <a:t>Wood species, quality and </a:t>
            </a:r>
            <a:r>
              <a:rPr lang="sv" sz="1200"/>
              <a:t>priority</a:t>
            </a:r>
            <a:r>
              <a:rPr lang="sv" sz="1200"/>
              <a:t>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200"/>
              <a:t>Timber frame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v" sz="1200"/>
              <a:t>Identify common wind and rain direction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v" sz="1200"/>
              <a:t>Choose up/down/in/out of timber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v" sz="1200"/>
              <a:t>Priority sill, corner post, post, top plate and tie beams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200"/>
              <a:t>Planks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v" sz="1200"/>
              <a:t>Grade planks for lower part of walls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v" sz="1200"/>
              <a:t>Distribution of edge planks</a:t>
            </a:r>
            <a:endParaRPr sz="1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www.bulhuse.com</a:t>
            </a:r>
            <a:endParaRPr/>
          </a:p>
        </p:txBody>
      </p:sp>
      <p:sp>
        <p:nvSpPr>
          <p:cNvPr id="287" name="Google Shape;28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7570" y="0"/>
            <a:ext cx="492866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218050" y="181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Konstruktion, stolpburet skiftesverk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79825" y="753775"/>
            <a:ext cx="9654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>
                <a:solidFill>
                  <a:schemeClr val="dk1"/>
                </a:solidFill>
              </a:rPr>
              <a:t>Fotträ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075" y="854375"/>
            <a:ext cx="5094634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33350" y="4175150"/>
            <a:ext cx="367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Contruction, board frame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Sill plate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252100" y="138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sv"/>
              <a:t>Konstruktion, stolpburet skiftesverk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667175"/>
            <a:ext cx="4260300" cy="15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solidFill>
                  <a:schemeClr val="dk1"/>
                </a:solidFill>
              </a:rPr>
              <a:t>Stolpar &amp; Bålar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sv">
                <a:solidFill>
                  <a:schemeClr val="dk1"/>
                </a:solidFill>
              </a:rPr>
              <a:t>Strävning med dubb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5100" y="837525"/>
            <a:ext cx="5523450" cy="41425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357875" y="1908650"/>
            <a:ext cx="310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311700" y="3803250"/>
            <a:ext cx="2891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Construction, post and plank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Posts and planks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Replacing brace with peg and plank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132825" y="33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sv"/>
              <a:t>Konstruktion, stolpburet skiftesverk</a:t>
            </a:r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667175"/>
            <a:ext cx="4260300" cy="15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solidFill>
                  <a:schemeClr val="dk1"/>
                </a:solidFill>
              </a:rPr>
              <a:t>Stolpar &amp; Bålar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sv">
                <a:solidFill>
                  <a:schemeClr val="dk1"/>
                </a:solidFill>
              </a:rPr>
              <a:t>Strävning med sträva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357875" y="1908650"/>
            <a:ext cx="310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5518350" y="3901500"/>
            <a:ext cx="2891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Construction, post and plank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Posts and planks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v"/>
              <a:t>Braces and planks without pegs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500" y="605975"/>
            <a:ext cx="42672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66725"/>
            <a:ext cx="4375280" cy="328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252100" y="13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sv"/>
              <a:t>Konstruktion, stolpburet skiftesverk</a:t>
            </a:r>
            <a:endParaRPr/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252100" y="766250"/>
            <a:ext cx="2259600" cy="16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solidFill>
                  <a:schemeClr val="dk1"/>
                </a:solidFill>
              </a:rPr>
              <a:t>Lejder &amp; Takbjälkar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sv">
                <a:solidFill>
                  <a:schemeClr val="dk1"/>
                </a:solidFill>
              </a:rPr>
              <a:t>Sammanbindning väggar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2600" y="766250"/>
            <a:ext cx="5742451" cy="40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252100" y="3576600"/>
            <a:ext cx="263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>
                <a:solidFill>
                  <a:schemeClr val="dk1"/>
                </a:solidFill>
              </a:rPr>
              <a:t>Construction, post and plank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v">
                <a:solidFill>
                  <a:schemeClr val="dk1"/>
                </a:solidFill>
              </a:rPr>
              <a:t>Top plate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v">
                <a:solidFill>
                  <a:schemeClr val="dk1"/>
                </a:solidFill>
              </a:rPr>
              <a:t>Tie beams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277625" y="181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sv"/>
              <a:t>Konstruktion, stolpburet skiftesverk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371300" y="753800"/>
            <a:ext cx="2470500" cy="7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>
                <a:solidFill>
                  <a:schemeClr val="dk1"/>
                </a:solidFill>
              </a:rPr>
              <a:t>-Takstolar på takbjälkar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7300" y="753802"/>
            <a:ext cx="5492451" cy="411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76675" y="3906400"/>
            <a:ext cx="263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solidFill>
                  <a:schemeClr val="dk1"/>
                </a:solidFill>
              </a:rPr>
              <a:t>Construction, post and plank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v">
                <a:solidFill>
                  <a:schemeClr val="dk1"/>
                </a:solidFill>
              </a:rPr>
              <a:t>Rafters on tie beams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201000" y="138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Träförbindningar, längdskarv</a:t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75" y="1170125"/>
            <a:ext cx="4854659" cy="364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4250" y="428000"/>
            <a:ext cx="3287350" cy="4383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/>
        </p:nvSpPr>
        <p:spPr>
          <a:xfrm>
            <a:off x="366100" y="3346000"/>
            <a:ext cx="34311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v" sz="6300" u="sng"/>
              <a:t>Dålig</a:t>
            </a:r>
            <a:endParaRPr b="1" sz="6300" u="sng"/>
          </a:p>
        </p:txBody>
      </p:sp>
      <p:sp>
        <p:nvSpPr>
          <p:cNvPr id="118" name="Google Shape;118;p20"/>
          <p:cNvSpPr txBox="1"/>
          <p:nvPr/>
        </p:nvSpPr>
        <p:spPr>
          <a:xfrm>
            <a:off x="5798000" y="630025"/>
            <a:ext cx="2486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v" sz="3900"/>
              <a:t>Duktig</a:t>
            </a:r>
            <a:endParaRPr b="1" sz="3900"/>
          </a:p>
        </p:txBody>
      </p:sp>
      <p:sp>
        <p:nvSpPr>
          <p:cNvPr id="119" name="Google Shape;119;p20"/>
          <p:cNvSpPr txBox="1"/>
          <p:nvPr/>
        </p:nvSpPr>
        <p:spPr>
          <a:xfrm>
            <a:off x="364875" y="666625"/>
            <a:ext cx="407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Sill plate joinery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Hörnskarv, öppen tapp</a:t>
            </a:r>
            <a:endParaRPr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sv"/>
              <a:t>Enklast under byggnation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sv"/>
              <a:t>Låga krav på virket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Mer väderutsatt än dold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"/>
              <a:t>Komplicerar utslagning gavlar</a:t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3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/>
        </p:nvSpPr>
        <p:spPr>
          <a:xfrm>
            <a:off x="498200" y="4371650"/>
            <a:ext cx="369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Sill plate corner joint with through tennon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